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263" r:id="rId9"/>
    <p:sldId id="264" r:id="rId10"/>
    <p:sldId id="284" r:id="rId11"/>
    <p:sldId id="265" r:id="rId12"/>
    <p:sldId id="266" r:id="rId13"/>
    <p:sldId id="267" r:id="rId14"/>
    <p:sldId id="268" r:id="rId15"/>
    <p:sldId id="262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72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36" y="72"/>
      </p:cViewPr>
      <p:guideLst>
        <p:guide orient="horz" pos="3239"/>
        <p:guide pos="5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23.png"  /><Relationship Id="rId4" Type="http://schemas.openxmlformats.org/officeDocument/2006/relationships/image" Target="../media/image9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6.png"  /><Relationship Id="rId4" Type="http://schemas.openxmlformats.org/officeDocument/2006/relationships/image" Target="../media/image3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7.png"  /><Relationship Id="rId4" Type="http://schemas.openxmlformats.org/officeDocument/2006/relationships/image" Target="../media/image32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4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4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4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video" Target="../media/unknown1.mp4"  /><Relationship Id="rId6" Type="http://schemas.microsoft.com/office/2007/relationships/media" Target="../media/unknown1.mp4"  /><Relationship Id="rId7" Type="http://schemas.openxmlformats.org/officeDocument/2006/relationships/image" Target="../media/image4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0.png"  /><Relationship Id="rId4" Type="http://schemas.openxmlformats.org/officeDocument/2006/relationships/image" Target="../media/image3.png"  /><Relationship Id="rId5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2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16100" y="7175500"/>
            <a:ext cx="7772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강석진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,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김영권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,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양현수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,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이태민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,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주상민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8839200"/>
            <a:ext cx="444500" cy="40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6100" y="3276600"/>
            <a:ext cx="103759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8900" b="0" i="0" u="none" strike="noStrike">
                <a:solidFill>
                  <a:srgbClr val="00074E"/>
                </a:solidFill>
                <a:ea typeface="Pretendard SemiBold"/>
              </a:rPr>
              <a:t>본사</a:t>
            </a:r>
            <a:r>
              <a:rPr lang="en-US" sz="8900" b="0" i="0" u="none" strike="noStrike">
                <a:solidFill>
                  <a:srgbClr val="00074E"/>
                </a:solidFill>
                <a:latin typeface="Pretendard SemiBold"/>
              </a:rPr>
              <a:t>-</a:t>
            </a:r>
            <a:r>
              <a:rPr lang="ko-KR" sz="8900" b="0" i="0" u="none" strike="noStrike">
                <a:solidFill>
                  <a:srgbClr val="00074E"/>
                </a:solidFill>
                <a:ea typeface="Pretendard SemiBold"/>
              </a:rPr>
              <a:t>지사</a:t>
            </a:r>
          </a:p>
          <a:p>
            <a:pPr lvl="0" algn="l">
              <a:lnSpc>
                <a:spcPct val="91300"/>
              </a:lnSpc>
            </a:pPr>
            <a:r>
              <a:rPr lang="ko-KR" sz="8900" b="0" i="0" u="none" strike="noStrike">
                <a:solidFill>
                  <a:srgbClr val="00074E"/>
                </a:solidFill>
                <a:ea typeface="Pretendard SemiBold"/>
              </a:rPr>
              <a:t>보안</a:t>
            </a:r>
            <a:r>
              <a:rPr lang="en-US" sz="89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8900" b="0" i="0" u="none" strike="noStrike">
                <a:solidFill>
                  <a:srgbClr val="00074E"/>
                </a:solidFill>
                <a:ea typeface="Pretendard SemiBold"/>
              </a:rPr>
              <a:t>인프라</a:t>
            </a:r>
            <a:r>
              <a:rPr lang="en-US" sz="89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8900" b="0" i="0" u="none" strike="noStrike">
                <a:solidFill>
                  <a:srgbClr val="00074E"/>
                </a:solidFill>
                <a:ea typeface="Pretendard SemiBold"/>
              </a:rPr>
              <a:t>구축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1130299"/>
            <a:ext cx="17043400" cy="9156700"/>
          </a:xfrm>
          <a:prstGeom prst="rect">
            <a:avLst/>
          </a:prstGeom>
          <a:effectLst>
            <a:outerShdw blurRad="834454" dist="844941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3350" y="1085850"/>
            <a:ext cx="56261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방화벽</a:t>
            </a:r>
            <a:r>
              <a:rPr lang="en-US" sz="6600" b="0" i="0" u="none" strike="noStrike" spc="-1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altLang="en-US" sz="6600" b="0" i="0" u="none" strike="noStrike" spc="-100" dirty="0">
                <a:solidFill>
                  <a:srgbClr val="000000"/>
                </a:solidFill>
                <a:ea typeface="Noto Sans CJK KR Bold"/>
              </a:rPr>
              <a:t>원리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8700" y="2476500"/>
            <a:ext cx="6997700" cy="322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DMZ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란 비무장 지대를 뜻한다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 내부망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회사내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영업장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 내부 네트워크를 통해 자원을 공유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 외부망 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: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 내부망의 반대 개념으로 </a:t>
            </a:r>
            <a:r>
              <a:rPr lang="en-US" altLang="ko-KR" sz="3000" b="0" i="0" u="none" strike="noStrike">
                <a:solidFill>
                  <a:srgbClr val="000000"/>
                </a:solidFill>
                <a:latin typeface="Noto Sans CJK KR Regular"/>
              </a:rPr>
              <a:t>internet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을 뜻함</a:t>
            </a:r>
          </a:p>
          <a:p>
            <a:pPr lvl="0" algn="l">
              <a:lnSpc>
                <a:spcPct val="99600"/>
              </a:lnSpc>
              <a:defRPr/>
            </a:pPr>
            <a:endParaRPr lang="ko-KR" altLang="en-US" sz="30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8700" y="4381500"/>
            <a:ext cx="2133600" cy="1206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sz="37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2400300"/>
            <a:ext cx="7239000" cy="33963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03242" y="5562600"/>
            <a:ext cx="8007558" cy="4229100"/>
          </a:xfrm>
          <a:prstGeom prst="rect">
            <a:avLst/>
          </a:prstGeom>
        </p:spPr>
      </p:pic>
      <p:sp>
        <p:nvSpPr>
          <p:cNvPr id="16" name="TextBox 10"/>
          <p:cNvSpPr txBox="1"/>
          <p:nvPr/>
        </p:nvSpPr>
        <p:spPr>
          <a:xfrm>
            <a:off x="9918700" y="6057900"/>
            <a:ext cx="6997700" cy="32258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-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 내부망에서 외부망 접근 가능</a:t>
            </a:r>
          </a:p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-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 내부망에서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DMZ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 접근 가능</a:t>
            </a:r>
          </a:p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-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 외부망에서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DMZ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Noto Sans CJK KR Regular"/>
              </a:rPr>
              <a:t> 접근가능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003300"/>
            <a:ext cx="17043400" cy="9156700"/>
          </a:xfrm>
          <a:prstGeom prst="rect">
            <a:avLst/>
          </a:prstGeom>
          <a:effectLst>
            <a:outerShdw blurRad="834454" dist="844941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60000">
            <a:off x="6337300" y="4800600"/>
            <a:ext cx="39878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2222500"/>
            <a:ext cx="9956800" cy="360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5905500"/>
            <a:ext cx="7251700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5671" y="1075765"/>
            <a:ext cx="65405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방화벽</a:t>
            </a:r>
            <a:r>
              <a:rPr lang="en-US" sz="6600" b="0" i="0" u="none" strike="noStrike" spc="-1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설정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300" y="6096000"/>
            <a:ext cx="6997700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규칙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설정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기본적으로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트래픽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차단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내부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-&gt; dmz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허용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DMZ -&gt;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내부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차단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DMZ -&gt;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외부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허용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외부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-&gt; DMZ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허용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서비스스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HTTP, HTTPS, SMTP, DNS)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8700" y="4381500"/>
            <a:ext cx="2133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Regular"/>
              </a:rPr>
              <a:t>WEB,DB</a:t>
            </a:r>
            <a:r>
              <a:rPr lang="ko-KR" sz="3700" b="0" i="0" u="none" strike="noStrike">
                <a:solidFill>
                  <a:srgbClr val="000000"/>
                </a:solidFill>
                <a:ea typeface="Noto Sans CJK KR Regular"/>
              </a:rPr>
              <a:t>서버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3302000"/>
            <a:ext cx="2628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Regular"/>
              </a:rPr>
              <a:t>DMZ </a:t>
            </a:r>
            <a:r>
              <a:rPr lang="ko-KR" sz="37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000" y="825500"/>
            <a:ext cx="17043400" cy="9156700"/>
          </a:xfrm>
          <a:prstGeom prst="rect">
            <a:avLst/>
          </a:prstGeom>
          <a:effectLst>
            <a:outerShdw blurRad="834454" dist="844941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240000">
            <a:off x="6337300" y="4800600"/>
            <a:ext cx="39878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27300" y="6007100"/>
            <a:ext cx="6172200" cy="332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27300" y="2222500"/>
            <a:ext cx="9956800" cy="360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21300000">
            <a:off x="4902200" y="4953000"/>
            <a:ext cx="58420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7300" y="711200"/>
            <a:ext cx="58547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모니터링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2500" y="7010400"/>
            <a:ext cx="68453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WEB,DB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서버에서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DMZ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방화벽을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000" b="0" i="0" u="none" strike="noStrike">
                <a:solidFill>
                  <a:srgbClr val="000000"/>
                </a:solidFill>
                <a:ea typeface="Noto Sans CJK KR Regular"/>
              </a:rPr>
              <a:t>통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해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본사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PC 192.168.20.10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8700" y="4381500"/>
            <a:ext cx="2133600" cy="1206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Regular"/>
              </a:rPr>
              <a:t>WEB,DB</a:t>
            </a:r>
            <a:r>
              <a:rPr lang="ko-KR" sz="3700" b="0" i="0" u="none" strike="noStrike">
                <a:solidFill>
                  <a:srgbClr val="000000"/>
                </a:solidFill>
                <a:ea typeface="Noto Sans CJK KR Regular"/>
              </a:rPr>
              <a:t>서버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7800" y="3302000"/>
            <a:ext cx="26289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Regular"/>
              </a:rPr>
              <a:t>DMZ </a:t>
            </a:r>
            <a:r>
              <a:rPr lang="ko-KR" sz="37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800100"/>
            <a:ext cx="169799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01900" y="2286000"/>
            <a:ext cx="126873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1000000">
            <a:off x="10655300" y="4432300"/>
            <a:ext cx="29337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3800" y="5854700"/>
            <a:ext cx="6642100" cy="3759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7300" y="762000"/>
            <a:ext cx="60833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모니터링</a:t>
            </a:r>
            <a:r>
              <a:rPr lang="en-US" sz="6600" b="0" i="0" u="none" strike="noStrike" spc="-1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0" y="6985000"/>
            <a:ext cx="89916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본사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영업부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pc 192.168.20.10 -&gt;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본사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000" b="0" i="0" u="none" strike="noStrike">
                <a:solidFill>
                  <a:srgbClr val="000000"/>
                </a:solidFill>
                <a:ea typeface="Noto Sans CJK KR Regular"/>
              </a:rPr>
              <a:t>개발부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192.168.60.10 </a:t>
            </a:r>
            <a:r>
              <a:rPr lang="ko-KR" altLang="en-US" sz="3000" b="0" i="0" u="none" strike="noStrike">
                <a:solidFill>
                  <a:srgbClr val="000000"/>
                </a:solidFill>
                <a:latin typeface="Noto Sans CJK KR Regular"/>
              </a:rPr>
              <a:t>통신</a:t>
            </a:r>
          </a:p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8001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3900" y="5842000"/>
            <a:ext cx="6146800" cy="377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01900" y="2286000"/>
            <a:ext cx="126873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200000">
            <a:off x="4953000" y="3759200"/>
            <a:ext cx="5715000" cy="368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7300" y="711200"/>
            <a:ext cx="57023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모니터링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09000" y="7226300"/>
            <a:ext cx="81661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pc 192.168.10.10 -&gt;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본사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pc 192.168.20.10 </a:t>
            </a:r>
          </a:p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vpn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터널링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5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63900" y="2413000"/>
            <a:ext cx="10934700" cy="181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5000" y="711200"/>
            <a:ext cx="54864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VPN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5800" y="4673600"/>
            <a:ext cx="26987500" cy="4584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IPSEC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VPN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구축</a:t>
            </a:r>
          </a:p>
          <a:p>
            <a:pPr lvl="0" algn="just">
              <a:lnSpc>
                <a:spcPct val="99600"/>
              </a:lnSpc>
              <a:defRPr/>
            </a:pPr>
            <a:endParaRPr lang="ko-KR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just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pre-share key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알고리즘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aes 128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-ah-md5-hmac</a:t>
            </a:r>
          </a:p>
          <a:p>
            <a:pPr lvl="0" algn="just">
              <a:lnSpc>
                <a:spcPct val="99600"/>
              </a:lnSpc>
              <a:defRPr/>
            </a:pPr>
            <a:endParaRPr lang="en-US" sz="30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just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헤더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프로토콜을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HMAC-MD5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알고리즘을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AH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무결성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암호화는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x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-esp-aes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ESP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프로토콜을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수행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just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무결성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99492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600" y="6477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6700" y="2933700"/>
            <a:ext cx="6172200" cy="4991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02400" y="711200"/>
            <a:ext cx="55372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모니터링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1400" y="3962400"/>
            <a:ext cx="9080500" cy="292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VPN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터널링이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정상적으로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작동</a:t>
            </a: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ESP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패킷을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IPsec VPN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터널링에서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사용되는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암호화된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전송되고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지사에서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본사로의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핑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요청이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VPN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암호화되어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본사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네트워크에서는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해독된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ICMP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패킷이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처리됨</a:t>
            </a: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600" y="6477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0200" y="3683000"/>
            <a:ext cx="6172200" cy="350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02400" y="711200"/>
            <a:ext cx="56896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모니터링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0400" y="4445000"/>
            <a:ext cx="9080500" cy="149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AH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패킷의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무결성과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인증을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보장하기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ESP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IPsec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중요한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데이터의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기밀성을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제공하기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암호화된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페이로드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시퀀스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번호로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식별하고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재전송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공격을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방지하기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600" y="6477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8600" y="723900"/>
            <a:ext cx="112776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600" b="0" i="0" u="none" strike="noStrike" spc="-100">
                <a:solidFill>
                  <a:srgbClr val="000000"/>
                </a:solidFill>
                <a:ea typeface="Noto Sans CJK KR Bold"/>
              </a:rPr>
              <a:t>IPsec</a:t>
            </a:r>
            <a:r>
              <a:rPr lang="ko-KR" altLang="en-US" sz="6600" b="0" i="0" u="none" strike="noStrike" spc="-100">
                <a:solidFill>
                  <a:srgbClr val="000000"/>
                </a:solidFill>
                <a:ea typeface="Noto Sans CJK KR Bold"/>
              </a:rPr>
              <a:t> 활용한 </a:t>
            </a:r>
            <a:r>
              <a:rPr lang="en-US" altLang="ko-KR" sz="6600" b="0" i="0" u="none" strike="noStrike" spc="-100">
                <a:solidFill>
                  <a:srgbClr val="000000"/>
                </a:solidFill>
                <a:ea typeface="Noto Sans CJK KR Bold"/>
              </a:rPr>
              <a:t>VPN</a:t>
            </a:r>
            <a:r>
              <a:rPr lang="ko-KR" altLang="en-US" sz="6600" b="0" i="0" u="none" strike="noStrike" spc="-100">
                <a:solidFill>
                  <a:srgbClr val="000000"/>
                </a:solidFill>
                <a:ea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시현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영상</a:t>
            </a:r>
          </a:p>
        </p:txBody>
      </p:sp>
      <p:pic>
        <p:nvPicPr>
          <p:cNvPr id="9" name="그림 8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2476500" y="2095500"/>
            <a:ext cx="14211299" cy="7308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5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8323" y="5366184"/>
            <a:ext cx="16364460" cy="2531721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ko-KR" altLang="en-US" sz="6100">
                <a:ea typeface="맑은 고딕"/>
              </a:rPr>
              <a:t>Zabbix- Server 및 agent 구축 </a:t>
            </a:r>
          </a:p>
        </p:txBody>
      </p:sp>
      <p:pic>
        <p:nvPicPr>
          <p:cNvPr id="4" name="그림 3" descr="폰트, 텍스트, 로고, 그래픽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0862" y="1036279"/>
            <a:ext cx="9659382" cy="3815455"/>
          </a:xfrm>
          <a:prstGeom prst="rect">
            <a:avLst/>
          </a:prstGeom>
        </p:spPr>
      </p:pic>
      <p:sp>
        <p:nvSpPr>
          <p:cNvPr id="30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11553" y="8263578"/>
            <a:ext cx="6858000" cy="27432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571500"/>
            <a:ext cx="170434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40100" y="9474200"/>
            <a:ext cx="16510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07899"/>
              </a:lnSpc>
              <a:defRPr/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Regular"/>
              </a:rPr>
              <a:t>MIRI COMPANY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403600"/>
            <a:ext cx="25400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sz="2600" b="0" i="0" u="none" strike="noStrike">
                <a:solidFill>
                  <a:srgbClr val="00074E"/>
                </a:solidFill>
                <a:ea typeface="Pretendard SemiBold"/>
              </a:rPr>
              <a:t>초기</a:t>
            </a:r>
            <a:r>
              <a:rPr lang="en-US" sz="26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74E"/>
                </a:solidFill>
                <a:ea typeface="Pretendard SemiBold"/>
              </a:rPr>
              <a:t>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4165600"/>
            <a:ext cx="2667000" cy="1308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sz="2000" b="0" i="0" u="none" strike="noStrike" dirty="0">
                <a:solidFill>
                  <a:srgbClr val="2C2C2C"/>
                </a:solidFill>
                <a:ea typeface="Pretendard Regular"/>
              </a:rPr>
              <a:t>주제</a:t>
            </a:r>
            <a:r>
              <a:rPr lang="en-US" sz="20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C2C2C"/>
                </a:solidFill>
                <a:ea typeface="Pretendard Regular"/>
              </a:rPr>
              <a:t>선정</a:t>
            </a:r>
            <a:r>
              <a:rPr lang="en-US" altLang="ko-KR" sz="2000" b="0" i="0" u="none" strike="noStrike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ko-KR" altLang="en-US" sz="2000" b="0" i="0" u="none" strike="noStrike" dirty="0">
                <a:solidFill>
                  <a:srgbClr val="2C2C2C"/>
                </a:solidFill>
                <a:ea typeface="Pretendard Regular"/>
              </a:rPr>
              <a:t>이유</a:t>
            </a:r>
            <a:endParaRPr lang="ko-KR" sz="20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  <a:defRPr/>
            </a:pPr>
            <a:r>
              <a:rPr lang="ko-KR" sz="2000" b="0" i="0" u="none" strike="noStrike" dirty="0">
                <a:solidFill>
                  <a:srgbClr val="2C2C2C"/>
                </a:solidFill>
                <a:ea typeface="Pretendard Regular"/>
              </a:rPr>
              <a:t>초기</a:t>
            </a:r>
            <a:r>
              <a:rPr lang="en-US" sz="20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C2C2C"/>
                </a:solidFill>
                <a:ea typeface="Pretendard Regular"/>
              </a:rPr>
              <a:t>네트워크</a:t>
            </a:r>
            <a:r>
              <a:rPr lang="en-US" sz="20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C2C2C"/>
                </a:solidFill>
                <a:ea typeface="Pretendard Regular"/>
              </a:rPr>
              <a:t>설계도</a:t>
            </a:r>
          </a:p>
          <a:p>
            <a:pPr lvl="0" algn="ctr">
              <a:lnSpc>
                <a:spcPct val="149400"/>
              </a:lnSpc>
              <a:defRPr/>
            </a:pPr>
            <a:endParaRPr lang="ko-KR" sz="2000" b="0" i="0" u="none" strike="noStrike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0400" y="62611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106400" y="5664200"/>
            <a:ext cx="558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52300" y="6553200"/>
            <a:ext cx="26035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결론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5000" y="7543800"/>
            <a:ext cx="2667000" cy="825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시현</a:t>
            </a: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영상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고찰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04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144500" y="2552700"/>
            <a:ext cx="558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000" y="3403600"/>
            <a:ext cx="21971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sz="2600" b="0" i="0" u="none" strike="noStrike">
                <a:solidFill>
                  <a:srgbClr val="00074E"/>
                </a:solidFill>
                <a:ea typeface="Pretendard SemiBold"/>
              </a:rPr>
              <a:t>네트워크</a:t>
            </a:r>
            <a:r>
              <a:rPr lang="en-US" sz="26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74E"/>
                </a:solidFill>
                <a:ea typeface="Pretendard SemiBold"/>
              </a:rPr>
              <a:t>구성도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26900" y="4241800"/>
            <a:ext cx="2667000" cy="1778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본사</a:t>
            </a: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-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지사</a:t>
            </a: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설계도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DMZ 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C2C2C"/>
                </a:solidFill>
                <a:ea typeface="Pretendard Regular"/>
              </a:rPr>
              <a:t>방화벽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en-US" sz="2000" b="0" i="0" u="none" strike="noStrike">
                <a:solidFill>
                  <a:srgbClr val="2C2C2C"/>
                </a:solidFill>
                <a:latin typeface="Pretendard Regular"/>
              </a:rPr>
              <a:t>VPN</a:t>
            </a:r>
          </a:p>
          <a:p>
            <a:pPr lvl="0" algn="ctr">
              <a:lnSpc>
                <a:spcPct val="149400"/>
              </a:lnSpc>
              <a:defRPr/>
            </a:pPr>
            <a:endParaRPr lang="en-US" sz="2000" b="0" i="0" u="none" strike="noStrike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88200" y="62611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42300" y="5664200"/>
            <a:ext cx="558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29500" y="6553200"/>
            <a:ext cx="21971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모니터링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76700" y="8839200"/>
            <a:ext cx="444500" cy="40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000" b="0" i="0" u="none" strike="noStrike">
                <a:solidFill>
                  <a:srgbClr val="00074E"/>
                </a:solidFill>
                <a:ea typeface="Pretendard SemiBold"/>
              </a:rPr>
              <a:t>목차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13600" y="7543800"/>
            <a:ext cx="26670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2100" b="0" i="0" u="none" strike="noStrike">
                <a:solidFill>
                  <a:srgbClr val="2C2C2C"/>
                </a:solidFill>
                <a:latin typeface="Pretendard Regular"/>
              </a:rPr>
              <a:t>zabbix </a:t>
            </a:r>
            <a:r>
              <a:rPr lang="ko-KR" sz="2100" b="0" i="0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2C2C2C"/>
                </a:solidFill>
                <a:latin typeface="Pretendard Regular"/>
              </a:rPr>
              <a:t> wireshark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723900"/>
            <a:ext cx="6532897" cy="1128904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ko-KR" altLang="en-US" sz="4100">
                <a:ea typeface="맑은 고딕"/>
              </a:rPr>
              <a:t>Zabbix 사용하는 이유</a:t>
            </a:r>
            <a:endParaRPr lang="ko-KR" altLang="en-US" sz="41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9200" y="2476501"/>
            <a:ext cx="6532897" cy="7238999"/>
          </a:xfrm>
        </p:spPr>
        <p:txBody>
          <a:bodyPr vert="horz" lIns="91440" tIns="45720" rIns="91440" bIns="45720" anchor="t">
            <a:normAutofit fontScale="77500" lnSpcReduction="20000"/>
          </a:bodyPr>
          <a:lstStyle/>
          <a:p>
            <a:pPr marL="0" lvl="0" indent="0">
              <a:buNone/>
              <a:defRPr/>
            </a:pPr>
            <a:endParaRPr lang="ko-KR" sz="1300">
              <a:ea typeface="맑은 고딕"/>
            </a:endParaRPr>
          </a:p>
          <a:p>
            <a:pPr lvl="0">
              <a:defRPr/>
            </a:pPr>
            <a:r>
              <a:rPr lang="ko-KR" sz="3225">
                <a:ea typeface="+mn-lt"/>
                <a:cs typeface="+mn-lt"/>
              </a:rPr>
              <a:t>실시간 모니터링: 네트워크, 서버, 서비스 상태를 실시간으로 모니터링하여 문제가 발생하면 즉시 파악할 수 있습니다.</a:t>
            </a:r>
          </a:p>
          <a:p>
            <a:pPr lvl="0">
              <a:defRPr/>
            </a:pPr>
            <a:endParaRPr lang="ko-KR" sz="3225">
              <a:ea typeface="+mn-lt"/>
              <a:cs typeface="+mn-lt"/>
            </a:endParaRPr>
          </a:p>
          <a:p>
            <a:pPr lvl="0">
              <a:defRPr/>
            </a:pPr>
            <a:r>
              <a:rPr lang="ko-KR" sz="3225">
                <a:ea typeface="+mn-lt"/>
                <a:cs typeface="+mn-lt"/>
              </a:rPr>
              <a:t>문제 감지 및 알림: 네트워크 장애, 서비스 중단, 보안 이벤트 등을 조기에 감지하여 관리자에게 알림을 제공함으로써 신속한 대응이 가능합니다.</a:t>
            </a:r>
          </a:p>
          <a:p>
            <a:pPr lvl="0">
              <a:defRPr/>
            </a:pPr>
            <a:endParaRPr lang="ko-KR" sz="3225">
              <a:ea typeface="+mn-lt"/>
              <a:cs typeface="+mn-lt"/>
            </a:endParaRPr>
          </a:p>
          <a:p>
            <a:pPr lvl="0">
              <a:defRPr/>
            </a:pPr>
            <a:r>
              <a:rPr lang="ko-KR" sz="3225">
                <a:ea typeface="+mn-lt"/>
                <a:cs typeface="+mn-lt"/>
              </a:rPr>
              <a:t>성능 분석: 네트워크와 서버의 성능 데이터를 수집, 분석하여 용량 계획 및 성능 최적화에 활용할 수 있습니다.</a:t>
            </a:r>
          </a:p>
          <a:p>
            <a:pPr lvl="0">
              <a:defRPr/>
            </a:pPr>
            <a:endParaRPr lang="ko-KR" sz="3225">
              <a:ea typeface="+mn-lt"/>
              <a:cs typeface="+mn-lt"/>
            </a:endParaRPr>
          </a:p>
          <a:p>
            <a:pPr lvl="0">
              <a:defRPr/>
            </a:pPr>
            <a:r>
              <a:rPr lang="ko-KR" sz="3225">
                <a:ea typeface="+mn-lt"/>
                <a:cs typeface="+mn-lt"/>
              </a:rPr>
              <a:t>이력 데이터: 과거의 성능 데이터와 이벤트 로그를 저장하여 문제 원인 분석 및 트렌드 분석이 가능합니다.</a:t>
            </a:r>
          </a:p>
          <a:p>
            <a:pPr lvl="0">
              <a:defRPr/>
            </a:pPr>
            <a:endParaRPr lang="ko-KR" sz="3225">
              <a:ea typeface="+mn-lt"/>
              <a:cs typeface="+mn-lt"/>
            </a:endParaRPr>
          </a:p>
          <a:p>
            <a:pPr lvl="0">
              <a:defRPr/>
            </a:pPr>
            <a:r>
              <a:rPr lang="ko-KR" sz="3225">
                <a:ea typeface="+mn-lt"/>
                <a:cs typeface="+mn-lt"/>
              </a:rPr>
              <a:t>확장성: Zabbix는 다양한 장비와 서비스에 대해 확장 가능하며, 에이전트를 사용하여 세부적인 모니터링이 가능합니다.</a:t>
            </a:r>
            <a:endParaRPr lang="ko-KR" sz="2705">
              <a:ea typeface="+mn-lt"/>
              <a:cs typeface="+mn-lt"/>
            </a:endParaRPr>
          </a:p>
          <a:p>
            <a:pPr lvl="0">
              <a:defRPr/>
            </a:pPr>
            <a:endParaRPr lang="ko-KR" altLang="en-US" sz="2705">
              <a:ea typeface="맑은 고딕"/>
            </a:endParaRPr>
          </a:p>
        </p:txBody>
      </p:sp>
      <p:pic>
        <p:nvPicPr>
          <p:cNvPr id="12" name="Picture 4" descr="빨간색 조각 한 개가 있는 흰색 퍼즐"/>
          <p:cNvPicPr>
            <a:picLocks noChangeAspect="1"/>
          </p:cNvPicPr>
          <p:nvPr/>
        </p:nvPicPr>
        <p:blipFill rotWithShape="1">
          <a:blip r:embed="rId2"/>
          <a:srcRect l="25820" r="24180"/>
          <a:stretch>
            <a:fillRect/>
          </a:stretch>
        </p:blipFill>
        <p:spPr>
          <a:xfrm>
            <a:off x="9144000" y="15"/>
            <a:ext cx="9143998" cy="10286985"/>
          </a:xfrm>
          <a:prstGeom prst="rect">
            <a:avLst/>
          </a:prstGeom>
        </p:spPr>
      </p:pic>
      <p:sp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12554136" y="4543308"/>
            <a:ext cx="2339196" cy="915947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023162" y="-5640"/>
            <a:ext cx="3264835" cy="1028699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9144000" y="8253453"/>
            <a:ext cx="9159471" cy="2039184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13540338" y="4409440"/>
            <a:ext cx="4744362" cy="587191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6404" y="960120"/>
            <a:ext cx="7228332" cy="2221992"/>
          </a:xfrm>
        </p:spPr>
        <p:txBody>
          <a:bodyPr vert="horz" lIns="91440" tIns="45720" rIns="91440" bIns="45720" anchor="b">
            <a:normAutofit/>
          </a:bodyPr>
          <a:lstStyle/>
          <a:p>
            <a:pPr lvl="0" latinLnBrk="0">
              <a:defRPr/>
            </a:pP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Zabbix </a:t>
            </a: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구조</a:t>
            </a:r>
            <a:endParaRPr lang="en-US" altLang="ko-KR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4" name="내용 개체 틀 3" descr="텍스트, 도표, 스크린샷, 디자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0106674" y="932929"/>
            <a:ext cx="8188452" cy="52610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7668" y="4277106"/>
            <a:ext cx="9531140" cy="5321808"/>
          </a:xfrm>
          <a:prstGeom prst="rect">
            <a:avLst/>
          </a:prstGeom>
        </p:spPr>
        <p:txBody>
          <a:bodyPr rot="0" vert="horz" lIns="91440" tIns="45720" rIns="91440" bIns="45720" anchor="t" anchorCtr="0">
            <a:prstTxWarp prst="textNoShape">
              <a:avLst/>
            </a:prstTxWarp>
            <a:normAutofit/>
          </a:bodyPr>
          <a:lstStyle/>
          <a:p>
            <a:pPr lvl="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900">
                <a:ea typeface="맑은 고딕"/>
              </a:rPr>
              <a:t>Zabbix Server : </a:t>
            </a:r>
            <a:r>
              <a:rPr lang="ko-KR" altLang="en-US" sz="2900">
                <a:ea typeface="맑은 고딕"/>
              </a:rPr>
              <a:t>모니터링을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수행하는</a:t>
            </a:r>
            <a:r>
              <a:rPr lang="en-US" altLang="ko-KR" sz="2900">
                <a:ea typeface="맑은 고딕"/>
              </a:rPr>
              <a:t> Zabbix </a:t>
            </a:r>
            <a:r>
              <a:rPr lang="ko-KR" altLang="en-US" sz="2900">
                <a:ea typeface="맑은 고딕"/>
              </a:rPr>
              <a:t>소프트웨어의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중앙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프로세스이자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중앙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데이터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저장소</a:t>
            </a:r>
            <a:r>
              <a:rPr lang="en-US" altLang="ko-KR" sz="2900">
                <a:ea typeface="맑은 고딕"/>
              </a:rPr>
              <a:t>. Zabbix proxy </a:t>
            </a:r>
            <a:r>
              <a:rPr lang="ko-KR" altLang="en-US" sz="2900">
                <a:ea typeface="맑은 고딕"/>
              </a:rPr>
              <a:t>및</a:t>
            </a:r>
            <a:r>
              <a:rPr lang="en-US" altLang="ko-KR" sz="2900">
                <a:ea typeface="맑은 고딕"/>
              </a:rPr>
              <a:t> agent</a:t>
            </a:r>
            <a:r>
              <a:rPr lang="ko-KR" altLang="en-US" sz="2900">
                <a:ea typeface="맑은 고딕"/>
              </a:rPr>
              <a:t>와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상호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작용하며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트리거를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계산하고</a:t>
            </a:r>
            <a:r>
              <a:rPr lang="en-US" altLang="ko-KR" sz="2900">
                <a:ea typeface="맑은 고딕"/>
              </a:rPr>
              <a:t>, </a:t>
            </a:r>
            <a:r>
              <a:rPr lang="ko-KR" altLang="en-US" sz="2900">
                <a:ea typeface="맑은 고딕"/>
              </a:rPr>
              <a:t>알림을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전송한다</a:t>
            </a:r>
            <a:r>
              <a:rPr lang="en-US" altLang="ko-KR" sz="2900">
                <a:ea typeface="맑은 고딕"/>
              </a:rPr>
              <a:t>.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endParaRPr lang="en-US" altLang="ko-KR" sz="2900">
              <a:ea typeface="맑은 고딕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endParaRPr lang="en-US" altLang="ko-KR" sz="2900">
              <a:ea typeface="맑은 고딕"/>
            </a:endParaRPr>
          </a:p>
          <a:p>
            <a:pPr lvl="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900">
                <a:ea typeface="맑은 고딕"/>
              </a:rPr>
              <a:t>Zabbix Agent : </a:t>
            </a:r>
            <a:r>
              <a:rPr lang="ko-KR" altLang="en-US" sz="2900">
                <a:ea typeface="맑은 고딕"/>
              </a:rPr>
              <a:t>모니터링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대상에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배포되어</a:t>
            </a:r>
            <a:r>
              <a:rPr lang="en-US" altLang="ko-KR" sz="2900">
                <a:ea typeface="맑은 고딕"/>
              </a:rPr>
              <a:t> Server</a:t>
            </a:r>
            <a:r>
              <a:rPr lang="ko-KR" altLang="en-US" sz="2900">
                <a:ea typeface="맑은 고딕"/>
              </a:rPr>
              <a:t>로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데이터를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보내주는</a:t>
            </a:r>
            <a:r>
              <a:rPr lang="en-US" altLang="ko-KR" sz="2900">
                <a:ea typeface="맑은 고딕"/>
              </a:rPr>
              <a:t> </a:t>
            </a:r>
            <a:r>
              <a:rPr lang="ko-KR" altLang="en-US" sz="2900">
                <a:ea typeface="맑은 고딕"/>
              </a:rPr>
              <a:t>프로세스이다</a:t>
            </a:r>
            <a:r>
              <a:rPr lang="en-US" altLang="ko-KR" sz="2900">
                <a:ea typeface="맑은 고딕"/>
              </a:rPr>
              <a:t>.</a:t>
            </a:r>
            <a:r>
              <a:rPr lang="en-US" altLang="ko-KR" sz="2900"/>
              <a:t/>
            </a:r>
            <a:br>
              <a:rPr lang="en-US" altLang="ko-KR" sz="2900"/>
            </a:br>
            <a:endParaRPr lang="en-US" altLang="ko-KR" sz="2900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6404" y="945577"/>
            <a:ext cx="5505564" cy="8390379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5400">
                <a:ea typeface="맑은 고딕"/>
              </a:rPr>
              <a:t/>
            </a:r>
            <a:br>
              <a:rPr lang="ko-KR" altLang="en-US" sz="5400">
                <a:ea typeface="맑은 고딕"/>
              </a:rPr>
            </a:br>
            <a:r>
              <a:rPr lang="ko-KR" altLang="en-US" sz="4000">
                <a:ea typeface="맑은 고딕"/>
              </a:rPr>
              <a:t>테스트 환경</a:t>
            </a:r>
            <a:r>
              <a:rPr lang="ko-KR" altLang="en-US" sz="5400">
                <a:ea typeface="맑은 고딕"/>
              </a:rPr>
              <a:t/>
            </a:r>
            <a:br>
              <a:rPr lang="ko-KR" altLang="en-US" sz="5400">
                <a:ea typeface="맑은 고딕"/>
              </a:rPr>
            </a:br>
            <a:endParaRPr lang="ko-KR" altLang="en-US" sz="5400">
              <a:ea typeface="맑은 고딕"/>
            </a:endParaRPr>
          </a:p>
        </p:txBody>
      </p:sp>
      <p:sp>
        <p:nvSpPr>
          <p:cNvPr id="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400800" y="946404"/>
            <a:ext cx="27432" cy="838557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4" name="그림 3" descr="도표, 텍스트, 라인, 기술 도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1444" y="1102252"/>
            <a:ext cx="10341864" cy="55587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81444" y="7197865"/>
            <a:ext cx="10341864" cy="2142730"/>
          </a:xfrm>
        </p:spPr>
        <p:txBody>
          <a:bodyPr vert="horz" lIns="91440" tIns="45720" rIns="91440" bIns="45720" anchor="t">
            <a:normAutofit/>
          </a:bodyPr>
          <a:lstStyle/>
          <a:p>
            <a:pPr lvl="0">
              <a:defRPr/>
            </a:pPr>
            <a:r>
              <a:rPr lang="ko-KR" altLang="en-US" sz="2200">
                <a:ea typeface="맑은 고딕"/>
              </a:rPr>
              <a:t>ZABBIX SERVER ( Monitoring 수집 서버) : 192.168.11.129</a:t>
            </a:r>
          </a:p>
          <a:p>
            <a:pPr lvl="0">
              <a:defRPr/>
            </a:pPr>
            <a:r>
              <a:rPr lang="ko-KR" altLang="en-US" sz="2200">
                <a:ea typeface="맑은 고딕"/>
              </a:rPr>
              <a:t>ZABBIX AGENT( Monitoring 대상 서버) : 192.168.11.130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57300" y="835786"/>
            <a:ext cx="15773400" cy="3325761"/>
          </a:xfrm>
        </p:spPr>
        <p:txBody>
          <a:bodyPr vert="horz" lIns="91440" tIns="45720" rIns="91440" bIns="45720" anchor="ctr">
            <a:normAutofit/>
          </a:bodyPr>
          <a:lstStyle/>
          <a:p>
            <a:pPr lvl="0" algn="ctr" latinLnBrk="0">
              <a:defRPr/>
            </a:pPr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Zabbix web configuration </a:t>
            </a:r>
          </a:p>
        </p:txBody>
      </p:sp>
      <p:pic>
        <p:nvPicPr>
          <p:cNvPr id="9" name="그림 8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22520" r="35490"/>
          <a:stretch>
            <a:fillRect/>
          </a:stretch>
        </p:blipFill>
        <p:spPr>
          <a:xfrm>
            <a:off x="7447986" y="4444366"/>
            <a:ext cx="3383193" cy="4732857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22230" r="34880"/>
          <a:stretch>
            <a:fillRect/>
          </a:stretch>
        </p:blipFill>
        <p:spPr>
          <a:xfrm>
            <a:off x="14729872" y="4444366"/>
            <a:ext cx="3383193" cy="4732857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17900" r="37780"/>
          <a:stretch>
            <a:fillRect/>
          </a:stretch>
        </p:blipFill>
        <p:spPr>
          <a:xfrm>
            <a:off x="10832277" y="4444366"/>
            <a:ext cx="3383193" cy="4732857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27810" r="28580"/>
          <a:stretch>
            <a:fillRect/>
          </a:stretch>
        </p:blipFill>
        <p:spPr>
          <a:xfrm>
            <a:off x="4366846" y="4444366"/>
            <a:ext cx="3383193" cy="4732857"/>
          </a:xfrm>
          <a:prstGeom prst="rect">
            <a:avLst/>
          </a:prstGeom>
        </p:spPr>
      </p:pic>
      <p:pic>
        <p:nvPicPr>
          <p:cNvPr id="6" name="내용 개체 틀 5" descr="텍스트, 스크린샷, 폰트, 브랜드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2170" r="32620"/>
          <a:stretch>
            <a:fillRect/>
          </a:stretch>
        </p:blipFill>
        <p:spPr>
          <a:xfrm>
            <a:off x="985950" y="4444366"/>
            <a:ext cx="3383193" cy="473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4652" y="617220"/>
            <a:ext cx="16802100" cy="165963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>
                <a:ea typeface="맑은 고딕"/>
              </a:rPr>
              <a:t>첫 Dashboard 화면 </a:t>
            </a:r>
            <a:endParaRPr lang="ko-KR" altLang="en-US" sz="3600"/>
          </a:p>
        </p:txBody>
      </p:sp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81896"/>
            <a:ext cx="192024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내용 개체 틀 3" descr="텍스트, 스크린샷, 도표,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380" r="20010"/>
          <a:stretch>
            <a:fillRect/>
          </a:stretch>
        </p:blipFill>
        <p:spPr>
          <a:xfrm>
            <a:off x="3277664" y="2553662"/>
            <a:ext cx="10057336" cy="67808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7998" cy="1028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292" y="580395"/>
            <a:ext cx="15212698" cy="1950831"/>
          </a:xfrm>
        </p:spPr>
        <p:txBody>
          <a:bodyPr vert="horz" lIns="91440" tIns="45720" rIns="91440" bIns="45720" anchor="b">
            <a:normAutofit/>
          </a:bodyPr>
          <a:lstStyle/>
          <a:p>
            <a:pPr lvl="0" latinLnBrk="0">
              <a:defRPr/>
            </a:pP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Zabbix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에서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새로운 호스트추가</a:t>
            </a:r>
            <a:endParaRPr lang="en-US" altLang="ko-KR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-2" y="2998267"/>
            <a:ext cx="17181892" cy="11725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304618"/>
            <a:ext cx="17075044" cy="6401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4" name="내용 개체 틀 3" descr="텍스트, 스크린샷, 번호, 폰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26003" y="3787072"/>
            <a:ext cx="7379293" cy="5571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77732" y="3781602"/>
            <a:ext cx="6796347" cy="5459175"/>
          </a:xfrm>
          <a:prstGeom prst="rect">
            <a:avLst/>
          </a:prstGeom>
        </p:spPr>
        <p:txBody>
          <a:bodyPr rot="0" vert="horz" lIns="91440" tIns="45720" rIns="91440" bIns="45720" anchor="ctr" anchorCtr="0">
            <a:prstTxWarp prst="textNoShape">
              <a:avLst/>
            </a:prstTxWarp>
            <a:normAutofit/>
          </a:bodyPr>
          <a:lstStyle/>
          <a:p>
            <a:pPr marL="228600" lvl="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300" b="1">
                <a:ea typeface="맑은 고딕"/>
              </a:rPr>
              <a:t>호스트</a:t>
            </a:r>
            <a:r>
              <a:rPr lang="en-US" altLang="ko-KR" sz="2300" b="1">
                <a:ea typeface="맑은 고딕"/>
              </a:rPr>
              <a:t> </a:t>
            </a:r>
            <a:r>
              <a:rPr lang="ko-KR" altLang="en-US" sz="2300" b="1">
                <a:ea typeface="맑은 고딕"/>
              </a:rPr>
              <a:t>이름</a:t>
            </a:r>
            <a:r>
              <a:rPr lang="en-US" altLang="ko-KR" sz="2300" b="1">
                <a:ea typeface="맑은 고딕"/>
              </a:rPr>
              <a:t> </a:t>
            </a:r>
            <a:r>
              <a:rPr lang="ko-KR" altLang="en-US" sz="2300" b="1">
                <a:ea typeface="맑은 고딕"/>
              </a:rPr>
              <a:t>및</a:t>
            </a:r>
            <a:r>
              <a:rPr lang="en-US" altLang="ko-KR" sz="2300" b="1">
                <a:ea typeface="맑은 고딕"/>
              </a:rPr>
              <a:t> </a:t>
            </a:r>
            <a:r>
              <a:rPr lang="ko-KR" altLang="en-US" sz="2300" b="1">
                <a:ea typeface="맑은 고딕"/>
              </a:rPr>
              <a:t>표시</a:t>
            </a:r>
            <a:r>
              <a:rPr lang="en-US" altLang="ko-KR" sz="2300" b="1">
                <a:ea typeface="맑은 고딕"/>
              </a:rPr>
              <a:t> </a:t>
            </a:r>
            <a:r>
              <a:rPr lang="ko-KR" altLang="en-US" sz="2300" b="1">
                <a:ea typeface="맑은 고딕"/>
              </a:rPr>
              <a:t>이름</a:t>
            </a:r>
            <a:r>
              <a:rPr lang="en-US" altLang="ko-KR" sz="2300">
                <a:ea typeface="맑은 고딕"/>
              </a:rPr>
              <a:t>:</a:t>
            </a:r>
          </a:p>
          <a:p>
            <a:pPr marL="228600" lvl="1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300">
                <a:ea typeface="맑은 고딕"/>
              </a:rPr>
              <a:t>"Host name" </a:t>
            </a:r>
            <a:r>
              <a:rPr lang="ko-KR" altLang="en-US" sz="2300">
                <a:ea typeface="맑은 고딕"/>
              </a:rPr>
              <a:t>필드에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고유한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이름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입력</a:t>
            </a:r>
            <a:r>
              <a:rPr lang="en-US" altLang="ko-KR" sz="2300">
                <a:ea typeface="맑은 고딕"/>
              </a:rPr>
              <a:t>  (monitoring ip)</a:t>
            </a:r>
          </a:p>
          <a:p>
            <a:pPr marL="228600" lvl="1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300">
                <a:ea typeface="맑은 고딕"/>
              </a:rPr>
              <a:t>Zabbix </a:t>
            </a:r>
            <a:r>
              <a:rPr lang="ko-KR" altLang="en-US" sz="2300">
                <a:ea typeface="맑은 고딕"/>
              </a:rPr>
              <a:t>인터페이스에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표시될</a:t>
            </a:r>
            <a:r>
              <a:rPr lang="en-US" altLang="ko-KR" sz="2300">
                <a:ea typeface="맑은 고딕"/>
              </a:rPr>
              <a:t> "Visible name" </a:t>
            </a:r>
            <a:r>
              <a:rPr lang="ko-KR" altLang="en-US" sz="2300">
                <a:ea typeface="맑은 고딕"/>
              </a:rPr>
              <a:t>입력(</a:t>
            </a:r>
            <a:r>
              <a:rPr lang="en-US" altLang="ko-KR" sz="2300">
                <a:ea typeface="맑은 고딕"/>
              </a:rPr>
              <a:t> monitoring ip)</a:t>
            </a:r>
          </a:p>
          <a:p>
            <a:pPr marL="228600" lvl="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300" b="1">
                <a:ea typeface="맑은 고딕"/>
              </a:rPr>
              <a:t>템플릿</a:t>
            </a:r>
            <a:r>
              <a:rPr lang="en-US" altLang="ko-KR" sz="2300">
                <a:ea typeface="맑은 고딕"/>
              </a:rPr>
              <a:t>:</a:t>
            </a:r>
          </a:p>
          <a:p>
            <a:pPr marL="228600" lvl="1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300">
                <a:ea typeface="맑은 고딕"/>
              </a:rPr>
              <a:t>"Templates" </a:t>
            </a:r>
            <a:r>
              <a:rPr lang="ko-KR" altLang="en-US" sz="2300">
                <a:ea typeface="맑은 고딕"/>
              </a:rPr>
              <a:t>섹션에서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해당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호스트에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적용할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템플릿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선택</a:t>
            </a:r>
            <a:r>
              <a:rPr lang="en-US" altLang="ko-KR" sz="2300">
                <a:ea typeface="맑은 고딕"/>
              </a:rPr>
              <a:t> (</a:t>
            </a:r>
            <a:r>
              <a:rPr lang="ko-KR" altLang="en-US" sz="2300">
                <a:ea typeface="맑은 고딕"/>
              </a:rPr>
              <a:t>예</a:t>
            </a:r>
            <a:r>
              <a:rPr lang="en-US" altLang="ko-KR" sz="2300">
                <a:ea typeface="맑은 고딕"/>
              </a:rPr>
              <a:t>: Linux by Zabbix agent)</a:t>
            </a:r>
          </a:p>
          <a:p>
            <a:pPr marL="228600" lvl="0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300" b="1">
                <a:ea typeface="맑은 고딕"/>
              </a:rPr>
              <a:t>호스트</a:t>
            </a:r>
            <a:r>
              <a:rPr lang="en-US" altLang="ko-KR" sz="2300" b="1">
                <a:ea typeface="맑은 고딕"/>
              </a:rPr>
              <a:t> </a:t>
            </a:r>
            <a:r>
              <a:rPr lang="ko-KR" altLang="en-US" sz="2300" b="1">
                <a:ea typeface="맑은 고딕"/>
              </a:rPr>
              <a:t>그룹</a:t>
            </a:r>
            <a:r>
              <a:rPr lang="en-US" altLang="ko-KR" sz="2300">
                <a:ea typeface="맑은 고딕"/>
              </a:rPr>
              <a:t>:</a:t>
            </a:r>
          </a:p>
          <a:p>
            <a:pPr marL="228600" lvl="1" indent="-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en-US" altLang="ko-KR" sz="2300">
                <a:ea typeface="맑은 고딕"/>
              </a:rPr>
              <a:t>"Host groups" </a:t>
            </a:r>
            <a:r>
              <a:rPr lang="ko-KR" altLang="en-US" sz="2300">
                <a:ea typeface="맑은 고딕"/>
              </a:rPr>
              <a:t>섹션에서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호스트가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속할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그룹</a:t>
            </a:r>
            <a:r>
              <a:rPr lang="en-US" altLang="ko-KR" sz="2300">
                <a:ea typeface="맑은 고딕"/>
              </a:rPr>
              <a:t> </a:t>
            </a:r>
            <a:r>
              <a:rPr lang="ko-KR" altLang="en-US" sz="2300">
                <a:ea typeface="맑은 고딕"/>
              </a:rPr>
              <a:t>선택</a:t>
            </a:r>
            <a:r>
              <a:rPr lang="en-US" altLang="ko-KR" sz="2300">
                <a:ea typeface="맑은 고딕"/>
              </a:rPr>
              <a:t> ( Linux servers)</a:t>
            </a:r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16842060" y="3469540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8321" y="626364"/>
            <a:ext cx="16364460" cy="1874091"/>
          </a:xfrm>
        </p:spPr>
        <p:txBody>
          <a:bodyPr vert="horz" lIns="91440" tIns="45720" rIns="91440" bIns="45720" anchor="ctr">
            <a:normAutofit/>
          </a:bodyPr>
          <a:lstStyle/>
          <a:p>
            <a:pPr lvl="0" algn="ctr" latinLnBrk="0">
              <a:defRPr/>
            </a:pPr>
            <a:r>
              <a:rPr lang="ko-KR" altLang="en-US" sz="4100" kern="1200">
                <a:latin typeface="+mj-lt"/>
                <a:ea typeface="맑은 고딕"/>
                <a:cs typeface="+mj-cs"/>
              </a:rPr>
              <a:t>등록된 호스트 </a:t>
            </a:r>
            <a:endParaRPr lang="en-US" altLang="ko-KR" sz="4100" kern="1200">
              <a:latin typeface="+mj-lt"/>
              <a:ea typeface="맑은 고딕"/>
            </a:endParaRP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11553" y="2600181"/>
            <a:ext cx="6858000" cy="27432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4" name="내용 개체 틀 3" descr="텍스트, 스크린샷, 폰트, 라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80060" y="4674417"/>
            <a:ext cx="17323308" cy="2636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8321" y="685800"/>
            <a:ext cx="16364460" cy="2052921"/>
          </a:xfrm>
        </p:spPr>
        <p:txBody>
          <a:bodyPr vert="horz" lIns="91440" tIns="45720" rIns="91440" bIns="45720" anchor="ctr">
            <a:normAutofit/>
          </a:bodyPr>
          <a:lstStyle/>
          <a:p>
            <a:pPr lvl="0" algn="ctr" latinLnBrk="0">
              <a:defRPr/>
            </a:pPr>
            <a:r>
              <a:rPr lang="en-US" altLang="ko-KR" sz="6600"/>
              <a:t>Test</a:t>
            </a:r>
          </a:p>
        </p:txBody>
      </p:sp>
      <p:sp>
        <p:nvSpPr>
          <p:cNvPr id="17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9800" y="3961958"/>
            <a:ext cx="12877800" cy="45483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56515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53400" y="711200"/>
            <a:ext cx="1701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고찰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199" y="3543300"/>
            <a:ext cx="171196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보완해야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이중화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(GLBP)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안전성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증가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ASA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장비를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이용한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DMZ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강화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endParaRPr lang="en-US" sz="30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프록시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서버를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효율성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증가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공격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탐지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ko-KR" altLang="en-US" sz="3000" b="0" i="0" u="none" strike="noStrike">
                <a:solidFill>
                  <a:srgbClr val="000000"/>
                </a:solidFill>
                <a:ea typeface="Noto Sans CJK KR Regular"/>
              </a:rPr>
              <a:t> 추가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endParaRPr lang="ko-KR" altLang="en-US" sz="30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950" y="419100"/>
            <a:ext cx="17043400" cy="914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51700" y="3403600"/>
            <a:ext cx="25400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endParaRPr lang="ko-KR" sz="26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88200" y="4165600"/>
            <a:ext cx="2667000" cy="1308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endParaRPr lang="ko-KR" sz="20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9400"/>
              </a:lnSpc>
              <a:defRPr/>
            </a:pPr>
            <a:endParaRPr lang="ko-KR" sz="2000" b="0" i="0" u="none" strike="noStrike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705600" y="304800"/>
            <a:ext cx="47244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6000" dirty="0" smtClean="0">
                <a:solidFill>
                  <a:srgbClr val="00074E"/>
                </a:solidFill>
                <a:ea typeface="Pretendard SemiBold"/>
              </a:rPr>
              <a:t>개발환경</a:t>
            </a:r>
            <a:endParaRPr lang="ko-KR" sz="60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454" y="2046194"/>
            <a:ext cx="2143125" cy="213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9329" y="5416924"/>
            <a:ext cx="2038350" cy="22479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446338"/>
            <a:ext cx="1905000" cy="1905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263" y="4408488"/>
            <a:ext cx="4800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400" y="3937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3060700"/>
            <a:ext cx="94488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15200" y="5092700"/>
            <a:ext cx="9258300" cy="14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2500" y="781050"/>
            <a:ext cx="62103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주제</a:t>
            </a:r>
            <a:r>
              <a:rPr lang="en-US" sz="6600" b="0" i="0" u="none" strike="noStrike" spc="-1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선정</a:t>
            </a:r>
            <a:r>
              <a:rPr lang="en-US" alt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 </a:t>
            </a:r>
            <a:r>
              <a:rPr lang="ko-KR" altLang="en-US" sz="6600" b="0" i="0" u="none" strike="noStrike" spc="-100" dirty="0">
                <a:solidFill>
                  <a:srgbClr val="000000"/>
                </a:solidFill>
                <a:ea typeface="Noto Sans CJK KR Bold"/>
              </a:rPr>
              <a:t>이유</a:t>
            </a:r>
            <a:endParaRPr lang="ko-KR" sz="6600" b="0" i="0" u="none" strike="noStrike" spc="-100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0100" y="7734300"/>
            <a:ext cx="161798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최근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보안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문제가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빈번히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발생하여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보안이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중요한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회사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보안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인프라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구축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0100" y="2552700"/>
            <a:ext cx="10858500" cy="636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42900" y="4838700"/>
            <a:ext cx="12827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본사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3800" y="3721100"/>
            <a:ext cx="12827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지사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800" y="4584700"/>
            <a:ext cx="14732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DMZ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9200" y="2362200"/>
            <a:ext cx="13716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VPN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711200"/>
            <a:ext cx="8051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초기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설계도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81500" y="7086600"/>
            <a:ext cx="29210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웹</a:t>
            </a: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,DB</a:t>
            </a: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000" y="5969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2374900"/>
            <a:ext cx="9766300" cy="631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0" y="571500"/>
            <a:ext cx="83312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본사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3086100"/>
            <a:ext cx="55118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R3: 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본사메인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라우터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영업부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전산실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서버실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3670300"/>
            <a:ext cx="7531100" cy="149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IOU2: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영업부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(PC1, PC2)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IOU4: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전산실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(PC3, PC4)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IOU1: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서버실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(PC5, PC6)</a:t>
            </a:r>
          </a:p>
          <a:p>
            <a:pPr lvl="0" algn="l">
              <a:lnSpc>
                <a:spcPct val="99600"/>
              </a:lnSpc>
              <a:defRPr/>
            </a:pPr>
            <a:endParaRPr lang="en-US" sz="24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77600" y="5130800"/>
            <a:ext cx="3035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R1: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개발부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전용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라우터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77600" y="5740400"/>
            <a:ext cx="60071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IOU3: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개발부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(PC7, PC8)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6565900"/>
            <a:ext cx="58928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개발부는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특히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민감한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다루므로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별도의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라우터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R1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하여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추가적인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보안을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강화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3600" y="2984500"/>
            <a:ext cx="7581900" cy="530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1000" y="711200"/>
            <a:ext cx="85852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지사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1400" y="4673600"/>
            <a:ext cx="9080500" cy="149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라우터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R5: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메인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라우터로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본사와의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IOU8: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(PC9)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IOU7: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(PC11)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IOU9: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(PC10)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527300"/>
            <a:ext cx="5283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7400" y="711200"/>
            <a:ext cx="84582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초기</a:t>
            </a:r>
            <a:r>
              <a:rPr lang="en-US" sz="6600" b="0" i="0" u="none" strike="noStrike" spc="-100" dirty="0">
                <a:solidFill>
                  <a:srgbClr val="000000"/>
                </a:solidFill>
                <a:latin typeface="Noto Sans CJK KR Bold"/>
              </a:rPr>
              <a:t> DMZ </a:t>
            </a:r>
            <a:r>
              <a:rPr lang="ko-KR" sz="6600" b="0" i="0" u="none" strike="noStrike" spc="-100" dirty="0">
                <a:solidFill>
                  <a:srgbClr val="000000"/>
                </a:solidFill>
                <a:ea typeface="Noto Sans CJK KR 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9100" y="3657600"/>
            <a:ext cx="9423400" cy="367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LAMP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웹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,DB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동시구축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(ASA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장비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)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외부에서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악의적인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의도로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접근하는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방지하기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방화벽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장비를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구축함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이중화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(GLBP)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장비가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망가졌을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통신이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안되는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하기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DMZ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이중화함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700" y="7493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3900" y="2552700"/>
            <a:ext cx="14541500" cy="508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45100" y="711200"/>
            <a:ext cx="83947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 </a:t>
            </a:r>
            <a:r>
              <a:rPr lang="ko-KR" alt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최종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6600" b="0" i="0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0" i="0" u="none" strike="noStrike" spc="-100">
                <a:solidFill>
                  <a:srgbClr val="000000"/>
                </a:solidFill>
                <a:ea typeface="Noto Sans CJK KR Bold"/>
              </a:rPr>
              <a:t>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3800" y="2514600"/>
            <a:ext cx="12827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지사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9200" y="4318000"/>
            <a:ext cx="12827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본사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8300" y="2705100"/>
            <a:ext cx="13716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VPN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8800" y="4673600"/>
            <a:ext cx="16510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DMZ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04000" y="7404100"/>
            <a:ext cx="32639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웹</a:t>
            </a:r>
            <a:r>
              <a:rPr lang="en-US" sz="5000" b="0" i="0" u="none" strike="noStrike">
                <a:solidFill>
                  <a:srgbClr val="000000"/>
                </a:solidFill>
                <a:latin typeface="Noto Sans CJK KR Medium"/>
              </a:rPr>
              <a:t>, DB </a:t>
            </a:r>
            <a:r>
              <a:rPr lang="ko-KR" sz="5000" b="0" i="0" u="none" strike="noStrike">
                <a:solidFill>
                  <a:srgbClr val="000000"/>
                </a:solidFill>
                <a:ea typeface="Noto Sans CJK KR Medium"/>
              </a:rPr>
              <a:t>서버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593</ep:Words>
  <ep:PresentationFormat>사용자 지정</ep:PresentationFormat>
  <ep:Paragraphs>209</ep:Paragraphs>
  <ep:Slides>28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Zabbix- Server 및 agent 구축</vt:lpstr>
      <vt:lpstr>Zabbix 사용하는 이유</vt:lpstr>
      <vt:lpstr>Zabbix 구조</vt:lpstr>
      <vt:lpstr>테스트 환경</vt:lpstr>
      <vt:lpstr>Zabbix web configuration</vt:lpstr>
      <vt:lpstr>첫 Dashboard 화면</vt:lpstr>
      <vt:lpstr>Zabbix에서 새로운 호스트추가</vt:lpstr>
      <vt:lpstr>등록된 호스트</vt:lpstr>
      <vt:lpstr>Test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주상민</dc:creator>
  <cp:lastModifiedBy>taebo</cp:lastModifiedBy>
  <dcterms:modified xsi:type="dcterms:W3CDTF">2024-06-28T05:59:06.318</dcterms:modified>
  <cp:revision>45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